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69" r:id="rId4"/>
    <p:sldId id="257" r:id="rId5"/>
    <p:sldId id="270" r:id="rId6"/>
    <p:sldId id="260" r:id="rId7"/>
    <p:sldId id="271" r:id="rId8"/>
    <p:sldId id="276" r:id="rId9"/>
    <p:sldId id="275" r:id="rId10"/>
    <p:sldId id="277" r:id="rId11"/>
    <p:sldId id="278" r:id="rId12"/>
    <p:sldId id="279" r:id="rId13"/>
    <p:sldId id="280" r:id="rId14"/>
    <p:sldId id="281" r:id="rId15"/>
    <p:sldId id="272" r:id="rId16"/>
    <p:sldId id="283" r:id="rId17"/>
    <p:sldId id="273" r:id="rId18"/>
    <p:sldId id="267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rmorant Garamond Bold Italics" panose="02020500000000000000" charset="0"/>
      <p:regular r:id="rId25"/>
    </p:embeddedFont>
    <p:embeddedFont>
      <p:font typeface="Quicksand Bold" panose="02020500000000000000" charset="0"/>
      <p:regular r:id="rId26"/>
    </p:embeddedFont>
    <p:embeddedFont>
      <p:font typeface="Quicksand" panose="02020500000000000000" charset="0"/>
      <p:regular r:id="rId27"/>
    </p:embeddedFont>
    <p:embeddedFont>
      <p:font typeface="標楷體" panose="03000509000000000000" pitchFamily="65" charset="-120"/>
      <p:regular r:id="rId28"/>
    </p:embeddedFont>
    <p:embeddedFont>
      <p:font typeface="芫荽" pitchFamily="2" charset="-12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27343-3FC7-43C6-8C64-CB77C174F232}" type="datetimeFigureOut">
              <a:rPr lang="zh-TW" altLang="en-US" smtClean="0"/>
              <a:t>2025/5/10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DCC36-2C1C-4E2C-93FA-F0E63DFCF3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118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DCC36-2C1C-4E2C-93FA-F0E63DFCF33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45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m4a"/><Relationship Id="rId7" Type="http://schemas.openxmlformats.org/officeDocument/2006/relationships/image" Target="../media/image16.png"/><Relationship Id="rId2" Type="http://schemas.microsoft.com/office/2007/relationships/media" Target="../media/media12.m4a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13.m4a"/><Relationship Id="rId7" Type="http://schemas.openxmlformats.org/officeDocument/2006/relationships/image" Target="../media/image19.png"/><Relationship Id="rId2" Type="http://schemas.microsoft.com/office/2007/relationships/media" Target="../media/media13.m4a"/><Relationship Id="rId1" Type="http://schemas.openxmlformats.org/officeDocument/2006/relationships/tags" Target="../tags/tag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7.m4a"/><Relationship Id="rId7" Type="http://schemas.openxmlformats.org/officeDocument/2006/relationships/hyperlink" Target="https://ww2.mathworks.cn/help/comm/ug/qpsk-transmitter-and-receiver.html" TargetMode="External"/><Relationship Id="rId2" Type="http://schemas.microsoft.com/office/2007/relationships/media" Target="../media/media17.m4a"/><Relationship Id="rId1" Type="http://schemas.openxmlformats.org/officeDocument/2006/relationships/tags" Target="../tags/tag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8.sv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9.m4a"/><Relationship Id="rId7" Type="http://schemas.openxmlformats.org/officeDocument/2006/relationships/image" Target="../media/image6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9029" y="2679761"/>
            <a:ext cx="16229942" cy="2867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altLang="zh-TW" sz="12000" b="1" dirty="0" smtClean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ormorant Garamond Bold Italics"/>
              </a:rPr>
              <a:t>OFDM</a:t>
            </a:r>
            <a:r>
              <a:rPr lang="zh-TW" altLang="en-US" sz="12000" b="1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 pitchFamily="2" charset="-120"/>
                <a:sym typeface="Cormorant Garamond Bold Italics"/>
              </a:rPr>
              <a:t>系統模擬</a:t>
            </a:r>
            <a:endParaRPr lang="en-US" sz="12000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芫荽" pitchFamily="2" charset="-120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 rot="5400000">
            <a:off x="12980676" y="-1547941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6200000">
            <a:off x="-2685886" y="1162146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16200000">
            <a:off x="-112828" y="5645118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37539" y="6406926"/>
            <a:ext cx="12812922" cy="231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20000"/>
              </a:lnSpc>
              <a:spcBef>
                <a:spcPct val="0"/>
              </a:spcBef>
            </a:pPr>
            <a:r>
              <a:rPr lang="zh-TW" altLang="en-US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電資三 </a:t>
            </a:r>
            <a:r>
              <a:rPr lang="en-US" altLang="zh-TW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111820005 </a:t>
            </a:r>
            <a:r>
              <a:rPr lang="zh-TW" altLang="en-US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連蘭新</a:t>
            </a:r>
            <a:endParaRPr lang="en-US" altLang="zh-TW" sz="3200" dirty="0" smtClean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  <a:p>
            <a:pPr marL="0" lvl="0" indent="0" algn="ctr">
              <a:lnSpc>
                <a:spcPct val="120000"/>
              </a:lnSpc>
              <a:spcBef>
                <a:spcPct val="0"/>
              </a:spcBef>
            </a:pPr>
            <a:r>
              <a:rPr lang="zh-TW" altLang="en-US" sz="3200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電資</a:t>
            </a:r>
            <a:r>
              <a:rPr lang="zh-TW" altLang="en-US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三 </a:t>
            </a:r>
            <a:r>
              <a:rPr lang="en-US" altLang="zh-TW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111820021</a:t>
            </a:r>
            <a:r>
              <a:rPr lang="zh-TW" altLang="en-US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 許瀚允</a:t>
            </a:r>
            <a:endParaRPr lang="en-US" altLang="zh-TW" sz="3200" dirty="0" smtClean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  <a:p>
            <a:pPr marL="0" lvl="0" indent="0" algn="ctr">
              <a:lnSpc>
                <a:spcPct val="120000"/>
              </a:lnSpc>
              <a:spcBef>
                <a:spcPct val="0"/>
              </a:spcBef>
            </a:pPr>
            <a:r>
              <a:rPr lang="zh-TW" altLang="en-US" sz="3200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電資三 </a:t>
            </a:r>
            <a:r>
              <a:rPr lang="en-US" altLang="zh-TW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111820018</a:t>
            </a:r>
            <a:r>
              <a:rPr lang="zh-TW" altLang="en-US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 石博文</a:t>
            </a:r>
            <a:endParaRPr lang="en-US" altLang="zh-TW" sz="3200" dirty="0" smtClean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  <a:p>
            <a:pPr marL="0" lvl="0" indent="0" algn="ctr">
              <a:lnSpc>
                <a:spcPct val="120000"/>
              </a:lnSpc>
              <a:spcBef>
                <a:spcPct val="0"/>
              </a:spcBef>
            </a:pPr>
            <a:r>
              <a:rPr lang="zh-TW" altLang="en-US" sz="3200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電資</a:t>
            </a:r>
            <a:r>
              <a:rPr lang="zh-TW" altLang="en-US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三 </a:t>
            </a:r>
            <a:r>
              <a:rPr lang="en-US" altLang="zh-TW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110820028</a:t>
            </a:r>
            <a:r>
              <a:rPr lang="zh-TW" altLang="en-US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 蔡芸榛</a:t>
            </a:r>
            <a:endParaRPr lang="en-US" altLang="zh-TW" sz="3200" dirty="0" smtClean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49752" y="8877300"/>
            <a:ext cx="6988496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zh-TW" altLang="en-US" sz="3200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指導</a:t>
            </a:r>
            <a:r>
              <a:rPr lang="zh-TW" altLang="en-US" sz="32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教授：劉玉蓀 教授</a:t>
            </a:r>
            <a:endParaRPr lang="en-US" sz="3200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5553735" y="3892519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/>
          <p:cNvSpPr/>
          <p:nvPr/>
        </p:nvSpPr>
        <p:spPr>
          <a:xfrm rot="16200000">
            <a:off x="-112827" y="-70877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9"/>
          <p:cNvSpPr/>
          <p:nvPr/>
        </p:nvSpPr>
        <p:spPr>
          <a:xfrm rot="5400000">
            <a:off x="15553735" y="1067446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1" name="音訊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5"/>
    </mc:Choice>
    <mc:Fallback>
      <p:transition spd="slow" advTm="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8" y="1943100"/>
            <a:ext cx="8420102" cy="6114243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01200" y="1943100"/>
            <a:ext cx="8177675" cy="6114243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699" y="599709"/>
            <a:ext cx="1112871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zh-TW" altLang="en-US" sz="54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實驗</a:t>
            </a:r>
            <a:r>
              <a:rPr lang="zh-TW" altLang="en-US" sz="5400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二</a:t>
            </a:r>
            <a:r>
              <a:rPr lang="zh-TW" altLang="en-US" sz="54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、</a:t>
            </a:r>
            <a:r>
              <a:rPr lang="en-US" altLang="zh-TW" sz="5400" dirty="0" smtClean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ormorant Garamond Bold Italics"/>
              </a:rPr>
              <a:t>IFFT</a:t>
            </a:r>
            <a:r>
              <a:rPr lang="zh-TW" altLang="en-US" sz="54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與時域取樣</a:t>
            </a:r>
            <a:endParaRPr lang="en-US" sz="5400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/>
              <p:cNvSpPr txBox="1"/>
              <p:nvPr/>
            </p:nvSpPr>
            <p:spPr>
              <a:xfrm>
                <a:off x="1142999" y="8369763"/>
                <a:ext cx="16635875" cy="143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2800" dirty="0" smtClean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實驗內容</a:t>
                </a:r>
                <a:r>
                  <a:rPr lang="zh-TW" altLang="en-US" sz="2800" dirty="0" smtClean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Quicksand"/>
                    <a:sym typeface="Quicksand"/>
                  </a:rPr>
                  <a:t>：</a:t>
                </a:r>
                <a:r>
                  <a:rPr lang="en-US" altLang="zh-TW" sz="2800" dirty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IFFT</a:t>
                </a:r>
                <a:r>
                  <a:rPr lang="en-US" altLang="zh-TW" sz="2800" dirty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800" dirty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驗證產生</a:t>
                </a:r>
                <a:r>
                  <a:rPr lang="zh-TW" altLang="en-US" sz="2800" dirty="0" smtClean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𝑚</a:t>
                </a:r>
                <a:r>
                  <a:rPr lang="en-US" altLang="zh-TW" sz="2800" dirty="0" smtClean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_</a:t>
                </a:r>
                <a:r>
                  <a:rPr lang="zh-TW" altLang="en-US" sz="2800" dirty="0" smtClean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𝐼</a:t>
                </a:r>
                <a:r>
                  <a:rPr lang="en-US" altLang="zh-TW" sz="2800" dirty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800" dirty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𝑡</a:t>
                </a:r>
                <a:r>
                  <a:rPr lang="en-US" altLang="zh-TW" sz="2800" dirty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2800" dirty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zh-TW" altLang="en-US" sz="2800" dirty="0" smtClean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𝑚</a:t>
                </a:r>
                <a:r>
                  <a:rPr lang="en-US" altLang="zh-TW" sz="2800" dirty="0" smtClean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_</a:t>
                </a:r>
                <a:r>
                  <a:rPr lang="zh-TW" altLang="en-US" sz="2800" dirty="0" smtClean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𝑄</a:t>
                </a:r>
                <a:r>
                  <a:rPr lang="en-US" altLang="zh-TW" sz="2800" dirty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800" dirty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𝑡</a:t>
                </a:r>
                <a:r>
                  <a:rPr lang="en-US" altLang="zh-TW" sz="2800" dirty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2800" dirty="0" smtClean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樣本</a:t>
                </a:r>
                <a:endParaRPr lang="en-US" altLang="zh-TW" sz="2800" dirty="0" smtClean="0">
                  <a:solidFill>
                    <a:schemeClr val="tx2">
                      <a:lumMod val="5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2800" dirty="0" smtClean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結論</a:t>
                </a:r>
                <a:r>
                  <a:rPr lang="zh-TW" altLang="en-US" sz="2800" dirty="0" smtClean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Quicksand"/>
                    <a:sym typeface="Quicksand"/>
                  </a:rPr>
                  <a:t>：</a:t>
                </a:r>
                <a:r>
                  <a:rPr lang="zh-TW" altLang="zh-TW" sz="2800" dirty="0" smtClean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要產生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𝑚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zh-TW" altLang="zh-TW" sz="2800" i="1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𝑡</m:t>
                        </m:r>
                      </m:e>
                    </m:d>
                  </m:oMath>
                </a14:m>
                <a:r>
                  <a:rPr lang="zh-TW" altLang="zh-TW" sz="2800" dirty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𝑚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𝑄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2">
                            <a:lumMod val="50000"/>
                          </a:schemeClr>
                        </a:solidFill>
                      </a:rPr>
                      <m:t>(</m:t>
                    </m:r>
                    <m:r>
                      <a:rPr lang="en-US" altLang="zh-TW" sz="2800" i="1">
                        <a:solidFill>
                          <a:schemeClr val="tx2">
                            <a:lumMod val="50000"/>
                          </a:schemeClr>
                        </a:solidFill>
                      </a:rPr>
                      <m:t>𝑡</m:t>
                    </m:r>
                    <m:r>
                      <a:rPr lang="en-US" altLang="zh-TW" sz="2800" i="1">
                        <a:solidFill>
                          <a:schemeClr val="tx2">
                            <a:lumMod val="50000"/>
                          </a:schemeClr>
                        </a:solidFill>
                      </a:rPr>
                      <m:t>)</m:t>
                    </m:r>
                  </m:oMath>
                </a14:m>
                <a:r>
                  <a:rPr lang="zh-TW" altLang="zh-TW" sz="2800" dirty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</a:t>
                </a:r>
                <a:r>
                  <a:rPr lang="zh-TW" altLang="zh-TW" sz="2800" dirty="0" smtClean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可用</a:t>
                </a:r>
                <a:r>
                  <a:rPr lang="en-US" altLang="zh-TW" sz="2800" dirty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IFFT</a:t>
                </a:r>
                <a:r>
                  <a:rPr lang="zh-TW" altLang="zh-TW" sz="2800" dirty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產生取樣</a:t>
                </a:r>
                <a:r>
                  <a:rPr lang="zh-TW" altLang="zh-TW" sz="2800" dirty="0" smtClean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</a:t>
                </a:r>
                <a:r>
                  <a:rPr lang="zh-TW" altLang="en-US" sz="2800" dirty="0" smtClean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經</a:t>
                </a:r>
                <a:r>
                  <a:rPr lang="en-US" altLang="zh-TW" sz="2800" dirty="0" smtClean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D/A </a:t>
                </a:r>
                <a:r>
                  <a:rPr lang="zh-TW" altLang="en-US" sz="2800" dirty="0" smtClean="0">
                    <a:solidFill>
                      <a:schemeClr val="tx2">
                        <a:lumMod val="50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，轉為類比訊號</a:t>
                </a:r>
                <a:r>
                  <a:rPr lang="zh-TW" altLang="zh-TW" sz="2800" dirty="0" smtClean="0">
                    <a:solidFill>
                      <a:schemeClr val="tx2">
                        <a:lumMod val="50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</a:t>
                </a:r>
                <a:endParaRPr lang="en-US" altLang="zh-TW" sz="2800" dirty="0" smtClean="0">
                  <a:solidFill>
                    <a:schemeClr val="tx2">
                      <a:lumMod val="5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8369763"/>
                <a:ext cx="16635875" cy="1433662"/>
              </a:xfrm>
              <a:prstGeom prst="rect">
                <a:avLst/>
              </a:prstGeom>
              <a:blipFill>
                <a:blip r:embed="rId4"/>
                <a:stretch>
                  <a:fillRect l="-733" b="-4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 descr="https://lh7-rt.googleusercontent.com/docsz/AD_4nXfJ7EQUphP9dXGENNwFc_G92YwsSMohAimGm8Nmyn0VodAlYTb-RFeq-LUV4bSe2Vf6Wuxs8AwCsdSLC0nnSSI_8kr3Lqd-3ZO_l3QU1Lo71vYnW4fV8VoP0JfkJqw2ftnQPDNoojZ_3VbxyOSJncQ?key=d_NS1tYO3lX9sPcWsZqAD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167" y="2627722"/>
            <a:ext cx="7229159" cy="442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 descr="https://lh7-rt.googleusercontent.com/docsz/AD_4nXfjcnWbE1YDwARDzkd7nVs0woezDkOcgMPerAHUX5GAhezHOrhdlq7cPTd5PQaWeuaoRFfazMRIQQAb_eGxKndzDCikwXe4b9SnWCj_bQzrMeMtxaAdkhnXmQ19sLq2x0pG5aexy5UIjyf6252PGhc?key=d_NS1tYO3lX9sPcWsZqAD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507" y="2258133"/>
            <a:ext cx="7719060" cy="56073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3597112" y="7171596"/>
            <a:ext cx="3283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基頻等效信號</a:t>
            </a:r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S(f)</a:t>
            </a:r>
            <a:endParaRPr lang="zh-TW" altLang="en-US" sz="3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0534734" y="432064"/>
            <a:ext cx="7244140" cy="1231388"/>
            <a:chOff x="2248678" y="2192695"/>
            <a:chExt cx="8291806" cy="1306286"/>
          </a:xfrm>
        </p:grpSpPr>
        <p:sp>
          <p:nvSpPr>
            <p:cNvPr id="19" name="矩形 18"/>
            <p:cNvSpPr/>
            <p:nvPr/>
          </p:nvSpPr>
          <p:spPr>
            <a:xfrm>
              <a:off x="3209732" y="2192695"/>
              <a:ext cx="1343608" cy="13062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722777" y="2192695"/>
              <a:ext cx="1343608" cy="1306286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235822" y="2192695"/>
              <a:ext cx="1343608" cy="1306286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5" name="直線單箭頭接點 24"/>
            <p:cNvCxnSpPr>
              <a:endCxn id="19" idx="1"/>
            </p:cNvCxnSpPr>
            <p:nvPr/>
          </p:nvCxnSpPr>
          <p:spPr>
            <a:xfrm>
              <a:off x="2248678" y="2845838"/>
              <a:ext cx="9610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20" idx="1"/>
            </p:cNvCxnSpPr>
            <p:nvPr/>
          </p:nvCxnSpPr>
          <p:spPr>
            <a:xfrm>
              <a:off x="4553340" y="2845838"/>
              <a:ext cx="11694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>
              <a:off x="7066385" y="2839619"/>
              <a:ext cx="1169437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9579430" y="2842730"/>
              <a:ext cx="961054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2457335" y="283961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S(f)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3551958" y="2516453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2048</a:t>
              </a:r>
            </a:p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IFFT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866189" y="283961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s[m]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379233" y="2839619"/>
              <a:ext cx="5950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r[m]</a:t>
              </a:r>
              <a:endParaRPr lang="zh-TW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9794034" y="2839618"/>
              <a:ext cx="5693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</a:t>
              </a:r>
              <a:r>
                <a:rPr lang="en-US" altLang="zh-TW" dirty="0" smtClean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(f)</a:t>
              </a:r>
              <a:endParaRPr lang="zh-TW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8578048" y="2516452"/>
              <a:ext cx="659155" cy="64633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2048</a:t>
              </a:r>
            </a:p>
            <a:p>
              <a:pPr algn="ctr"/>
              <a:r>
                <a:rPr lang="en-US" altLang="zh-TW" dirty="0" smtClean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FFT</a:t>
              </a:r>
              <a:endParaRPr lang="zh-TW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952409" y="2516451"/>
              <a:ext cx="884345" cy="64633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AWGN</a:t>
              </a:r>
            </a:p>
            <a:p>
              <a:pPr algn="ctr"/>
              <a:r>
                <a:rPr lang="en-US" altLang="zh-TW" dirty="0" smtClean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noise</a:t>
              </a:r>
              <a:endParaRPr lang="zh-TW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音訊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8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36"/>
    </mc:Choice>
    <mc:Fallback>
      <p:transition spd="slow" advTm="40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7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8" y="1943100"/>
            <a:ext cx="8420102" cy="6114243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01200" y="1943100"/>
            <a:ext cx="8177675" cy="6114243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699" y="599709"/>
            <a:ext cx="11128713" cy="1030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zh-TW" altLang="en-US" sz="54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實驗三、</a:t>
            </a:r>
            <a:r>
              <a:rPr lang="en-US" altLang="zh-TW" sz="5400" dirty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AWGN</a:t>
            </a:r>
            <a:r>
              <a:rPr lang="zh-TW" altLang="en-US" sz="54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</a:rPr>
              <a:t>影響分析</a:t>
            </a:r>
            <a:endParaRPr lang="en-US" sz="5400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42999" y="8369763"/>
            <a:ext cx="16635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實驗內容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 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s[m]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r[m] 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實虛部，計算 </a:t>
            </a:r>
            <a:r>
              <a:rPr lang="en-US" altLang="zh-TW" sz="28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SNR</a:t>
            </a: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 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SNR 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與理論值吻合，證明模擬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正確</a:t>
            </a:r>
            <a:endParaRPr lang="en-US" altLang="zh-TW" sz="2800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2" name="圖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62" y="2867148"/>
            <a:ext cx="7831773" cy="3818854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94" y="2880102"/>
            <a:ext cx="7813486" cy="37929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91076" y="6998422"/>
            <a:ext cx="2895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s[m]</a:t>
            </a:r>
            <a:r>
              <a:rPr lang="zh-TW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r[m]</a:t>
            </a:r>
            <a:r>
              <a:rPr lang="zh-TW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實部</a:t>
            </a:r>
            <a:endParaRPr lang="zh-TW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242365" y="6998422"/>
            <a:ext cx="2895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s[m]</a:t>
            </a:r>
            <a:r>
              <a:rPr lang="zh-TW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r[m</a:t>
            </a:r>
            <a:r>
              <a:rPr lang="en-US" altLang="zh-TW" sz="32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]</a:t>
            </a:r>
            <a:r>
              <a:rPr lang="zh-TW" altLang="en-US" sz="32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虛</a:t>
            </a:r>
            <a:r>
              <a:rPr lang="zh-TW" altLang="zh-TW" sz="32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部</a:t>
            </a:r>
            <a:endParaRPr lang="zh-TW" alt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10591841" y="446473"/>
            <a:ext cx="7244140" cy="1231388"/>
            <a:chOff x="2248678" y="2192695"/>
            <a:chExt cx="8291806" cy="1306286"/>
          </a:xfrm>
        </p:grpSpPr>
        <p:sp>
          <p:nvSpPr>
            <p:cNvPr id="20" name="矩形 19"/>
            <p:cNvSpPr/>
            <p:nvPr/>
          </p:nvSpPr>
          <p:spPr>
            <a:xfrm>
              <a:off x="3209732" y="2192695"/>
              <a:ext cx="1343608" cy="13062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722777" y="2192695"/>
              <a:ext cx="1343608" cy="13062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235822" y="2192695"/>
              <a:ext cx="1343608" cy="1306286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3" name="直線單箭頭接點 22"/>
            <p:cNvCxnSpPr>
              <a:endCxn id="20" idx="1"/>
            </p:cNvCxnSpPr>
            <p:nvPr/>
          </p:nvCxnSpPr>
          <p:spPr>
            <a:xfrm>
              <a:off x="2248678" y="2845838"/>
              <a:ext cx="9610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21" idx="1"/>
            </p:cNvCxnSpPr>
            <p:nvPr/>
          </p:nvCxnSpPr>
          <p:spPr>
            <a:xfrm>
              <a:off x="4553340" y="2845838"/>
              <a:ext cx="11694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>
              <a:off x="7066385" y="2839619"/>
              <a:ext cx="11694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>
              <a:off x="9579430" y="2842730"/>
              <a:ext cx="961054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2457335" y="283961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S(f)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551958" y="2516453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2048</a:t>
              </a:r>
            </a:p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IFFT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4866189" y="283961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s[m]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7379233" y="2839619"/>
              <a:ext cx="681090" cy="3917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r[m]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9794034" y="2839618"/>
              <a:ext cx="5693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</a:t>
              </a:r>
              <a:r>
                <a:rPr lang="en-US" altLang="zh-TW" dirty="0" smtClean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(f)</a:t>
              </a:r>
              <a:endParaRPr lang="zh-TW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578048" y="2516452"/>
              <a:ext cx="659155" cy="64633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2048</a:t>
              </a:r>
            </a:p>
            <a:p>
              <a:pPr algn="ctr"/>
              <a:r>
                <a:rPr lang="en-US" altLang="zh-TW" dirty="0" smtClean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FFT</a:t>
              </a:r>
              <a:endParaRPr lang="zh-TW" alt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888461" y="2516451"/>
              <a:ext cx="1012241" cy="6856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AWGN</a:t>
              </a:r>
            </a:p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noise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35" name="音訊 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9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32"/>
    </mc:Choice>
    <mc:Fallback>
      <p:transition spd="slow" advTm="51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27" grpId="0"/>
      <p:bldP spid="5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8" y="1943100"/>
            <a:ext cx="8420102" cy="6114243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01200" y="1943100"/>
            <a:ext cx="8177675" cy="6114243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699" y="599709"/>
            <a:ext cx="1112871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zh-TW" altLang="en-US" sz="54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實驗四、</a:t>
            </a:r>
            <a:r>
              <a:rPr lang="zh-TW" altLang="en-US" sz="5400" dirty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ormorant Garamond Bold Italics"/>
              </a:rPr>
              <a:t>頻域雜訊與 </a:t>
            </a:r>
            <a:r>
              <a:rPr lang="en-US" altLang="zh-TW" sz="5400" dirty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ormorant Garamond Bold Italics"/>
              </a:rPr>
              <a:t>BER </a:t>
            </a:r>
            <a:r>
              <a:rPr lang="zh-TW" altLang="en-US" sz="5400" dirty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ormorant Garamond Bold Italics"/>
              </a:rPr>
              <a:t>分析</a:t>
            </a:r>
            <a:endParaRPr lang="en-US" sz="5400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42999" y="8369763"/>
            <a:ext cx="16635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實驗內容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r>
              <a:rPr lang="zh-TW" altLang="en-US" sz="2800" dirty="0"/>
              <a:t> 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N(f) 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統計機率分布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 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Gaussian 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分布比對、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BER 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曲線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模擬</a:t>
            </a:r>
            <a:endParaRPr lang="en-US" altLang="zh-TW" sz="2800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r>
              <a:rPr lang="zh-TW" altLang="en-US" sz="2800" dirty="0"/>
              <a:t> 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FFT 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還原後頻域雜訊具高斯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性質，</a:t>
            </a:r>
            <a:r>
              <a:rPr lang="zh-TW" altLang="zh-TW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</a:t>
            </a:r>
            <a:r>
              <a:rPr lang="zh-TW" altLang="zh-TW" sz="28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由其統計</a:t>
            </a:r>
            <a:r>
              <a:rPr lang="zh-TW" altLang="zh-TW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特性估算</a:t>
            </a:r>
            <a:r>
              <a:rPr lang="en-US" altLang="zh-TW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SNR</a:t>
            </a:r>
            <a:r>
              <a:rPr lang="zh-TW" altLang="zh-TW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BER</a:t>
            </a:r>
            <a:r>
              <a:rPr lang="zh-TW" altLang="zh-TW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1652745" y="2263688"/>
            <a:ext cx="7172008" cy="5473065"/>
          </a:xfrm>
          <a:prstGeom prst="rect">
            <a:avLst/>
          </a:prstGeom>
        </p:spPr>
      </p:pic>
      <p:pic>
        <p:nvPicPr>
          <p:cNvPr id="18" name="圖片 17"/>
          <p:cNvPicPr/>
          <p:nvPr/>
        </p:nvPicPr>
        <p:blipFill>
          <a:blip r:embed="rId6"/>
          <a:stretch>
            <a:fillRect/>
          </a:stretch>
        </p:blipFill>
        <p:spPr>
          <a:xfrm>
            <a:off x="10104033" y="2263689"/>
            <a:ext cx="7172008" cy="5473064"/>
          </a:xfrm>
          <a:prstGeom prst="rect">
            <a:avLst/>
          </a:prstGeom>
        </p:spPr>
      </p:pic>
      <p:pic>
        <p:nvPicPr>
          <p:cNvPr id="19" name="圖片 18"/>
          <p:cNvPicPr/>
          <p:nvPr/>
        </p:nvPicPr>
        <p:blipFill>
          <a:blip r:embed="rId7"/>
          <a:stretch>
            <a:fillRect/>
          </a:stretch>
        </p:blipFill>
        <p:spPr>
          <a:xfrm>
            <a:off x="1533683" y="2263688"/>
            <a:ext cx="7291070" cy="5473065"/>
          </a:xfrm>
          <a:prstGeom prst="rect">
            <a:avLst/>
          </a:prstGeom>
          <a:ln>
            <a:noFill/>
          </a:ln>
        </p:spPr>
      </p:pic>
      <p:grpSp>
        <p:nvGrpSpPr>
          <p:cNvPr id="51" name="群組 50"/>
          <p:cNvGrpSpPr/>
          <p:nvPr/>
        </p:nvGrpSpPr>
        <p:grpSpPr>
          <a:xfrm>
            <a:off x="10591841" y="446473"/>
            <a:ext cx="7244140" cy="1231388"/>
            <a:chOff x="2248678" y="2192695"/>
            <a:chExt cx="8291806" cy="1306286"/>
          </a:xfrm>
        </p:grpSpPr>
        <p:sp>
          <p:nvSpPr>
            <p:cNvPr id="52" name="矩形 51"/>
            <p:cNvSpPr/>
            <p:nvPr/>
          </p:nvSpPr>
          <p:spPr>
            <a:xfrm>
              <a:off x="3209732" y="2192695"/>
              <a:ext cx="1343608" cy="13062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5722777" y="2192695"/>
              <a:ext cx="1343608" cy="13062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235822" y="2192695"/>
              <a:ext cx="1343608" cy="13062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直線單箭頭接點 54"/>
            <p:cNvCxnSpPr>
              <a:endCxn id="52" idx="1"/>
            </p:cNvCxnSpPr>
            <p:nvPr/>
          </p:nvCxnSpPr>
          <p:spPr>
            <a:xfrm>
              <a:off x="2248678" y="2845838"/>
              <a:ext cx="9610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endCxn id="53" idx="1"/>
            </p:cNvCxnSpPr>
            <p:nvPr/>
          </p:nvCxnSpPr>
          <p:spPr>
            <a:xfrm>
              <a:off x="4553340" y="2845838"/>
              <a:ext cx="11694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>
              <a:off x="7066385" y="2839619"/>
              <a:ext cx="11694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>
              <a:off x="9579430" y="2842730"/>
              <a:ext cx="9610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字方塊 58"/>
            <p:cNvSpPr txBox="1"/>
            <p:nvPr/>
          </p:nvSpPr>
          <p:spPr>
            <a:xfrm>
              <a:off x="2457335" y="2839619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S(f)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3551958" y="2516453"/>
              <a:ext cx="659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2048</a:t>
              </a:r>
            </a:p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IFFT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4866189" y="283961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s[m]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7379233" y="2839619"/>
              <a:ext cx="681090" cy="3917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r[m]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9794034" y="2839618"/>
              <a:ext cx="651733" cy="3917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(f)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8537723" y="2516452"/>
              <a:ext cx="739805" cy="6856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2048</a:t>
              </a:r>
            </a:p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FFT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5888461" y="2516451"/>
              <a:ext cx="1012241" cy="6856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AWGN</a:t>
              </a:r>
            </a:p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noise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音訊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503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37"/>
    </mc:Choice>
    <mc:Fallback>
      <p:transition spd="slow" advTm="45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8" y="1943100"/>
            <a:ext cx="8420102" cy="6114243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01200" y="1943100"/>
            <a:ext cx="8177675" cy="6114243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699" y="599709"/>
            <a:ext cx="1112871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zh-TW" altLang="en-US" sz="54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實驗五、</a:t>
            </a:r>
            <a:r>
              <a:rPr lang="zh-TW" altLang="en-US" sz="5400" dirty="0" smtClean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ormorant Garamond Bold Italics"/>
              </a:rPr>
              <a:t>頻域均衡與通道補償</a:t>
            </a:r>
            <a:endParaRPr lang="en-US" sz="5400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42999" y="8369763"/>
            <a:ext cx="16635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實驗內容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|H(f)| 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 ∠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H(f) 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的分析、星座圖比較（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fading 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無、等化前後）</a:t>
            </a:r>
            <a:endParaRPr lang="en-US" altLang="zh-TW" sz="28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等化可有效還原訊號、改善星座圖分布</a:t>
            </a:r>
            <a:r>
              <a:rPr lang="zh-TW" altLang="zh-TW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97112" y="7171596"/>
            <a:ext cx="3070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|H(f)| (</a:t>
            </a:r>
            <a:r>
              <a:rPr lang="zh-TW" altLang="en-US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未加雜訊</a:t>
            </a:r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47" y="3028113"/>
            <a:ext cx="7467600" cy="3940578"/>
          </a:xfrm>
          <a:prstGeom prst="rect">
            <a:avLst/>
          </a:prstGeom>
        </p:spPr>
      </p:pic>
      <p:pic>
        <p:nvPicPr>
          <p:cNvPr id="18" name="圖片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236" y="3031750"/>
            <a:ext cx="7467601" cy="393694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2155000" y="7171595"/>
            <a:ext cx="33986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∠</a:t>
            </a:r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H(f) (</a:t>
            </a:r>
            <a:r>
              <a:rPr lang="zh-TW" altLang="en-US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未加雜訊</a:t>
            </a:r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78" y="2293403"/>
            <a:ext cx="6500584" cy="540999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050" y="2293403"/>
            <a:ext cx="6500585" cy="54099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598" y="2304932"/>
            <a:ext cx="6472876" cy="5386937"/>
          </a:xfrm>
          <a:prstGeom prst="rect">
            <a:avLst/>
          </a:prstGeom>
        </p:spPr>
      </p:pic>
      <p:pic>
        <p:nvPicPr>
          <p:cNvPr id="21" name="音訊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180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98"/>
    </mc:Choice>
    <mc:Fallback>
      <p:transition spd="slow" advTm="22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7" grpId="0"/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9" y="2255520"/>
            <a:ext cx="6362701" cy="6114243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20051" y="2255520"/>
            <a:ext cx="9850711" cy="6114243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699" y="599709"/>
            <a:ext cx="11128713" cy="1031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研究挑戰與策略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1657350" y="2400300"/>
            <a:ext cx="5734050" cy="107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800" b="1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Quicksand"/>
              </a:rPr>
              <a:t>挑戰</a:t>
            </a:r>
            <a:r>
              <a:rPr lang="zh-TW" altLang="en-US" sz="4800" b="1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endParaRPr lang="en-US" altLang="zh-TW" sz="4800" b="1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487706" y="2400300"/>
            <a:ext cx="8915400" cy="1070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800" b="1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Quicksand"/>
              </a:rPr>
              <a:t>策略</a:t>
            </a:r>
            <a:r>
              <a:rPr lang="zh-TW" altLang="en-US" sz="4800" b="1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endParaRPr lang="en-US" altLang="zh-TW" sz="4800" b="1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652868" y="2400300"/>
            <a:ext cx="5734050" cy="193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4800" b="1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多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徑相位旋轉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影響</a:t>
            </a:r>
            <a:endParaRPr lang="en-US" altLang="zh-TW" sz="3600" dirty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652868" y="3470786"/>
            <a:ext cx="573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3600" dirty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理論 </a:t>
            </a:r>
            <a:r>
              <a:rPr lang="en-US" altLang="zh-TW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SNR 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與實際匹配</a:t>
            </a:r>
            <a:endParaRPr lang="en-US" altLang="zh-TW" sz="36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487706" y="2417193"/>
            <a:ext cx="8915400" cy="193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4800" b="1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透過 </a:t>
            </a:r>
            <a:r>
              <a:rPr lang="en-US" altLang="zh-TW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CP 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與頻域等化共同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補償</a:t>
            </a:r>
            <a:endParaRPr lang="en-US" altLang="zh-TW" sz="36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87706" y="2400300"/>
            <a:ext cx="891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4800" b="1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  <a:p>
            <a:pPr>
              <a:lnSpc>
                <a:spcPct val="150000"/>
              </a:lnSpc>
            </a:pPr>
            <a:endParaRPr lang="en-US" altLang="zh-TW" sz="36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採用 </a:t>
            </a:r>
            <a:r>
              <a:rPr lang="en-US" altLang="zh-TW" sz="36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signal power = ‘measured’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模式，多次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測量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並平均化結果減少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誤差</a:t>
            </a:r>
            <a:endParaRPr lang="zh-TW" altLang="en-US" sz="3600" dirty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8" name="音訊 2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0156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2"/>
    </mc:Choice>
    <mc:Fallback>
      <p:transition spd="slow" advTm="5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748966"/>
            <a:ext cx="18288000" cy="2745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zh-TW" altLang="en-US" sz="8000" b="1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 pitchFamily="2" charset="-120"/>
                <a:sym typeface="Cormorant Garamond Bold Italics"/>
              </a:rPr>
              <a:t>四、結論與未來展望</a:t>
            </a:r>
            <a:endParaRPr lang="en-US" sz="8000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芫荽" pitchFamily="2" charset="-120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 rot="5400000">
            <a:off x="12980676" y="-1547941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6200000">
            <a:off x="-2685886" y="1162146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16200000">
            <a:off x="-112828" y="5645118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5553735" y="3892519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/>
          <p:cNvSpPr/>
          <p:nvPr/>
        </p:nvSpPr>
        <p:spPr>
          <a:xfrm rot="16200000">
            <a:off x="-112827" y="-70877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9"/>
          <p:cNvSpPr/>
          <p:nvPr/>
        </p:nvSpPr>
        <p:spPr>
          <a:xfrm rot="5400000">
            <a:off x="15553735" y="1067446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2" name="音訊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1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9"/>
    </mc:Choice>
    <mc:Fallback>
      <p:transition spd="slow" advTm="2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9" y="1808227"/>
            <a:ext cx="7658101" cy="7602473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52642" y="1808228"/>
            <a:ext cx="9018119" cy="7602472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699" y="599709"/>
            <a:ext cx="11128713" cy="1031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zh-TW" altLang="en-US" sz="54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結論與未來展望</a:t>
            </a:r>
            <a:endParaRPr lang="zh-TW" altLang="en-US" sz="5400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93636" y="2095500"/>
            <a:ext cx="67176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800" b="1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Quicksand"/>
              </a:rPr>
              <a:t>結論</a:t>
            </a:r>
            <a:r>
              <a:rPr lang="zh-TW" altLang="en-US" sz="4800" b="1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endParaRPr lang="en-US" altLang="zh-TW" sz="48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模擬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驗證了基頻等效模型的可行性與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正確性</a:t>
            </a:r>
            <a:endParaRPr lang="en-US" altLang="zh-TW" sz="36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各實驗階段呈現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完整 </a:t>
            </a:r>
            <a:r>
              <a:rPr lang="en-US" altLang="zh-TW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OFDM 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系統架構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模型具備實用價值，可延伸應用於更複雜的系統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endParaRPr lang="zh-TW" altLang="en-US" sz="3600" dirty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296400" y="2095499"/>
            <a:ext cx="8001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800" b="1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Quicksand"/>
              </a:rPr>
              <a:t>未來展望</a:t>
            </a:r>
            <a:r>
              <a:rPr lang="zh-TW" altLang="en-US" sz="4800" b="1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endParaRPr lang="en-US" altLang="zh-TW" sz="48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支援 </a:t>
            </a:r>
            <a:r>
              <a:rPr lang="en-US" altLang="zh-TW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MIMO 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架構：模擬多天線通道下的訊號傳遞與等化行為</a:t>
            </a:r>
            <a:endParaRPr lang="en-US" altLang="zh-TW" sz="36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結合機器學習：預測通道響應 </a:t>
            </a:r>
            <a:r>
              <a:rPr lang="en-US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H(f)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，動態調整補償策略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模組化實作驗證：將模擬架構應用至 </a:t>
            </a:r>
            <a:r>
              <a:rPr lang="en-US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SDR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FPGA 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等平台進行實體驗證</a:t>
            </a:r>
            <a:endParaRPr lang="zh-TW" altLang="en-US" sz="3600" dirty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音訊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081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748966"/>
            <a:ext cx="18288000" cy="2745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 pitchFamily="2" charset="-120"/>
                <a:sym typeface="Cormorant Garamond Bold Italics"/>
              </a:rPr>
              <a:t>五</a:t>
            </a:r>
            <a:r>
              <a:rPr lang="zh-TW" altLang="en-US" sz="8000" b="1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 pitchFamily="2" charset="-120"/>
                <a:sym typeface="Cormorant Garamond Bold Italics"/>
              </a:rPr>
              <a:t>、參考文獻</a:t>
            </a:r>
            <a:endParaRPr lang="en-US" sz="8000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芫荽" pitchFamily="2" charset="-120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 rot="5400000">
            <a:off x="13310253" y="-1547941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5400000">
            <a:off x="15883312" y="3892519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9"/>
          <p:cNvSpPr/>
          <p:nvPr/>
        </p:nvSpPr>
        <p:spPr>
          <a:xfrm rot="5400000">
            <a:off x="15883312" y="1067446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4"/>
          <p:cNvSpPr txBox="1"/>
          <p:nvPr/>
        </p:nvSpPr>
        <p:spPr>
          <a:xfrm>
            <a:off x="1028699" y="599709"/>
            <a:ext cx="11128713" cy="1031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959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1710687" y="2509545"/>
            <a:ext cx="147485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T.-Y. Hsu, "I/Q Mismatch Estimation and Compensation in MIMO-OFDM Systems under CW Jamming," </a:t>
            </a: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碩士論文，國立交通大學電信工程研究所，</a:t>
            </a:r>
            <a:r>
              <a:rPr lang="en-US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2008</a:t>
            </a: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3600" kern="1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林志宏，</a:t>
            </a:r>
            <a:r>
              <a:rPr lang="en-US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軟體無線電架構</a:t>
            </a:r>
            <a:r>
              <a:rPr lang="en-US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OFDM</a:t>
            </a: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系統之數位基頻訊號處理平台實現</a:t>
            </a:r>
            <a:r>
              <a:rPr lang="en-US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，碩士論文，國立臺灣大學電信工程學研究所，</a:t>
            </a:r>
            <a:r>
              <a:rPr lang="en-US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2006</a:t>
            </a: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3600" kern="1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國立陽明交通大學電信工程研究所，</a:t>
            </a:r>
            <a:r>
              <a:rPr lang="en-US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多輸入多輸出正交分頻多工（</a:t>
            </a:r>
            <a:r>
              <a:rPr lang="en-US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MIMO-OFDM</a:t>
            </a: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）架構在感知與通訊融合系統中的應用</a:t>
            </a:r>
            <a:r>
              <a:rPr lang="en-US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</a:t>
            </a: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，碩士論文，</a:t>
            </a:r>
            <a:r>
              <a:rPr lang="en-US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r>
              <a:rPr lang="zh-TW" altLang="zh-TW" sz="3600" kern="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3600" kern="1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altLang="zh-TW" sz="3600" kern="1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/>
              </a:rPr>
              <a:t>https://</a:t>
            </a:r>
            <a:r>
              <a:rPr lang="en-US" altLang="zh-TW" sz="3600" kern="1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/>
              </a:rPr>
              <a:t>ww2.mathworks.cn/help/comm/ug/qpsk-transmitter-and-receiver.html</a:t>
            </a:r>
            <a:r>
              <a:rPr lang="zh-TW" altLang="en-US" sz="3600" kern="1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kern="1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3600" kern="1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2025.05.08)</a:t>
            </a:r>
            <a:endParaRPr lang="zh-TW" altLang="zh-TW" sz="3600" kern="1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AutoShape 4"/>
          <p:cNvSpPr/>
          <p:nvPr/>
        </p:nvSpPr>
        <p:spPr>
          <a:xfrm rot="16200000">
            <a:off x="-2685886" y="1162146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5"/>
          <p:cNvSpPr/>
          <p:nvPr/>
        </p:nvSpPr>
        <p:spPr>
          <a:xfrm rot="16200000">
            <a:off x="-112828" y="5645118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5"/>
          <p:cNvSpPr/>
          <p:nvPr/>
        </p:nvSpPr>
        <p:spPr>
          <a:xfrm rot="16200000">
            <a:off x="-112827" y="-70877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8" name="音訊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70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0"/>
    </mc:Choice>
    <mc:Fallback>
      <p:transition spd="slow" advTm="5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/>
      <p:bldP spid="1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286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zh-TW" altLang="en-US" sz="12000" b="1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感謝您的聆聽</a:t>
            </a:r>
            <a:endParaRPr lang="en-US" sz="12000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1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105401" y="0"/>
            <a:ext cx="13182600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76400" y="4377511"/>
            <a:ext cx="2057400" cy="1061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zh-TW" altLang="en-US" sz="6399" b="1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目錄</a:t>
            </a:r>
            <a:endParaRPr lang="en-US" sz="6399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324601" y="1527125"/>
            <a:ext cx="10744200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ea1ChtPeriod"/>
            </a:pPr>
            <a:r>
              <a:rPr lang="zh-TW" altLang="en-US" sz="44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專題簡介與研究目的</a:t>
            </a:r>
            <a:endParaRPr lang="en-US" altLang="zh-TW" sz="44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ea1ChtPeriod"/>
            </a:pPr>
            <a:r>
              <a:rPr lang="zh-TW" altLang="en-US" sz="44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</a:t>
            </a:r>
            <a:r>
              <a:rPr lang="zh-TW" altLang="en-US" sz="44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</a:t>
            </a:r>
            <a:endParaRPr lang="en-US" altLang="zh-TW" sz="44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ea1ChtPeriod"/>
            </a:pPr>
            <a:r>
              <a:rPr lang="zh-TW" altLang="en-US" sz="44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研究內容與成果</a:t>
            </a:r>
            <a:endParaRPr lang="en-US" altLang="zh-TW" sz="44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ea1ChtPeriod"/>
            </a:pPr>
            <a:r>
              <a:rPr lang="zh-TW" altLang="en-US" sz="44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結果與展望</a:t>
            </a:r>
            <a:endParaRPr lang="en-US" altLang="zh-TW" sz="4400" dirty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ea1ChtPeriod"/>
            </a:pPr>
            <a:r>
              <a:rPr lang="zh-TW" altLang="en-US" sz="44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參考</a:t>
            </a:r>
            <a:r>
              <a:rPr lang="zh-TW" altLang="en-US" sz="44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文獻</a:t>
            </a:r>
            <a:endParaRPr lang="en-US" altLang="zh-TW" sz="44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ea"/>
              <a:buAutoNum type="ea1ChtPeriod"/>
            </a:pPr>
            <a:endParaRPr lang="zh-TW" altLang="en-US" sz="2400" dirty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AutoShape 15"/>
          <p:cNvSpPr/>
          <p:nvPr/>
        </p:nvSpPr>
        <p:spPr>
          <a:xfrm>
            <a:off x="5105401" y="952500"/>
            <a:ext cx="0" cy="82296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音訊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8"/>
    </mc:Choice>
    <mc:Fallback>
      <p:transition spd="slow" advTm="1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7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748966"/>
            <a:ext cx="18288000" cy="2793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zh-TW" altLang="en-US" sz="8000" b="1" dirty="0" smtClean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ormorant Garamond Bold Italics"/>
              </a:rPr>
              <a:t>一、專題簡介與研究目的</a:t>
            </a:r>
            <a:endParaRPr lang="en-US" sz="8000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芫荽" pitchFamily="2" charset="-120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 rot="5400000">
            <a:off x="12980676" y="-1547941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6200000">
            <a:off x="-2685886" y="1162146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16200000">
            <a:off x="-112828" y="5645118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5553735" y="3892519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/>
          <p:cNvSpPr/>
          <p:nvPr/>
        </p:nvSpPr>
        <p:spPr>
          <a:xfrm rot="16200000">
            <a:off x="-112827" y="-70877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9"/>
          <p:cNvSpPr/>
          <p:nvPr/>
        </p:nvSpPr>
        <p:spPr>
          <a:xfrm rot="5400000">
            <a:off x="15553735" y="1067446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音訊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6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8"/>
    </mc:Choice>
    <mc:Fallback>
      <p:transition spd="slow" advTm="5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848100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599709"/>
            <a:ext cx="3314700" cy="1061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zh-TW" altLang="en-US" sz="6399" b="1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專題簡介</a:t>
            </a:r>
            <a:endParaRPr lang="en-US" sz="6399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028700" y="4029777"/>
            <a:ext cx="334002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zh-TW" altLang="en-US" sz="6399" b="1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研究</a:t>
            </a:r>
            <a:r>
              <a:rPr lang="zh-TW" altLang="en-US" sz="6399" b="1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目的</a:t>
            </a:r>
            <a:endParaRPr lang="en-US" sz="6399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624584" y="1753871"/>
            <a:ext cx="15749016" cy="165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本專題以 </a:t>
            </a:r>
            <a:r>
              <a:rPr lang="en-US" altLang="zh-TW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MATLAB 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架構完整模擬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流程，涵蓋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訊號產生、雜訊分析、通道建模與補償、效能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評估，探討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基頻等效訊號在 </a:t>
            </a:r>
            <a:r>
              <a:rPr lang="en-US" altLang="zh-TW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OFDM 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中的表現與</a:t>
            </a:r>
            <a:r>
              <a:rPr lang="zh-TW" altLang="en-US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角色</a:t>
            </a:r>
            <a:endParaRPr lang="zh-TW" altLang="en-US" sz="3600" dirty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624584" y="5183939"/>
            <a:ext cx="13868400" cy="414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驗證 </a:t>
            </a:r>
            <a:r>
              <a:rPr lang="zh-TW" altLang="zh-TW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IFFT/FFT 雙向轉換與 OFDM 架構之</a:t>
            </a:r>
            <a:r>
              <a:rPr lang="zh-TW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正確性</a:t>
            </a:r>
            <a:endParaRPr lang="en-US" altLang="zh-TW" sz="36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量化 AWGN 雜訊對 QPSK 調變的 BER 影響</a:t>
            </a:r>
            <a:endParaRPr lang="en-US" altLang="zh-TW" sz="36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</a:t>
            </a:r>
            <a:r>
              <a:rPr lang="zh-TW" altLang="zh-TW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頻域等化器以補償多徑衰落通道</a:t>
            </a:r>
            <a:r>
              <a:rPr lang="zh-TW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失真</a:t>
            </a:r>
            <a:endParaRPr lang="en-US" altLang="zh-TW" sz="36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整合</a:t>
            </a:r>
            <a:r>
              <a:rPr lang="zh-TW" altLang="zh-TW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訊號生成、雜訊統計與均衡流程，建立完整模擬</a:t>
            </a:r>
            <a:r>
              <a:rPr lang="zh-TW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endParaRPr lang="en-US" altLang="zh-TW" sz="36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zh-TW" altLang="zh-TW" sz="36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未來延伸至 MIMO 或 AI 通道補償奠定</a:t>
            </a:r>
            <a:r>
              <a:rPr lang="zh-TW" altLang="zh-TW" sz="36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基礎</a:t>
            </a:r>
            <a:endParaRPr lang="zh-TW" altLang="zh-TW" sz="3600" dirty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8" name="音訊 2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36"/>
    </mc:Choice>
    <mc:Fallback>
      <p:transition spd="slow" advTm="39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1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748966"/>
            <a:ext cx="18288000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ormorant Garamond Bold Italics"/>
              </a:rPr>
              <a:t>二</a:t>
            </a:r>
            <a:r>
              <a:rPr lang="zh-TW" altLang="en-US" sz="8000" b="1" dirty="0" smtClean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ormorant Garamond Bold Italics"/>
              </a:rPr>
              <a:t>、研究方法</a:t>
            </a:r>
            <a:endParaRPr lang="en-US" sz="8000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芫荽" pitchFamily="2" charset="-120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 rot="5400000">
            <a:off x="12980676" y="-1547941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6200000">
            <a:off x="-2685886" y="1162146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16200000">
            <a:off x="-112828" y="5645118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5553735" y="3892519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/>
          <p:cNvSpPr/>
          <p:nvPr/>
        </p:nvSpPr>
        <p:spPr>
          <a:xfrm rot="16200000">
            <a:off x="-112827" y="-70877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9"/>
          <p:cNvSpPr/>
          <p:nvPr/>
        </p:nvSpPr>
        <p:spPr>
          <a:xfrm rot="5400000">
            <a:off x="15553735" y="1067446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2" name="音訊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8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1"/>
    </mc:Choice>
    <mc:Fallback>
      <p:transition spd="slow" advTm="1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3600" y="3630817"/>
            <a:ext cx="4191000" cy="3177765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4384" y="599709"/>
            <a:ext cx="14072064" cy="10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zh-TW" altLang="en-US" sz="6399" b="1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研究方法</a:t>
            </a:r>
            <a:endParaRPr lang="en-US" sz="6399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820400" y="5219700"/>
            <a:ext cx="5348229" cy="332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lvl="0" indent="-74295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TW" sz="36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QPSK</a:t>
            </a:r>
            <a:r>
              <a:rPr lang="zh-TW" altLang="en-US" sz="36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訊號產生與</a:t>
            </a:r>
            <a:r>
              <a:rPr lang="en-US" altLang="zh-TW" sz="36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IFFT</a:t>
            </a:r>
          </a:p>
          <a:p>
            <a:pPr marL="742950" lvl="0" indent="-74295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TW" sz="36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AWGN</a:t>
            </a:r>
            <a:r>
              <a:rPr lang="zh-TW" altLang="en-US" sz="3600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疊加</a:t>
            </a:r>
            <a:r>
              <a:rPr lang="zh-TW" altLang="en-US" sz="36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與統計分析</a:t>
            </a:r>
            <a:endParaRPr lang="en-US" altLang="zh-TW" sz="3600" dirty="0" smtClean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  <a:p>
            <a:pPr marL="742950" lvl="0" indent="-74295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多徑通道建模與等化</a:t>
            </a:r>
            <a:endParaRPr lang="en-US" altLang="zh-TW" sz="3600" dirty="0" smtClean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  <a:p>
            <a:pPr marL="742950" lvl="0" indent="-742950" algn="l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TW" sz="36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BER</a:t>
            </a:r>
            <a:r>
              <a:rPr lang="zh-TW" altLang="en-US" sz="36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效能評估</a:t>
            </a:r>
            <a:endParaRPr lang="en-US" sz="3600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"/>
              <a:sym typeface="Quicksan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54003" y="5509822"/>
            <a:ext cx="5348229" cy="510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 Bold"/>
                <a:sym typeface="Quicksand Bold"/>
              </a:rPr>
              <a:t>流程</a:t>
            </a:r>
            <a:r>
              <a:rPr lang="zh-TW" altLang="en-US" sz="4400" b="1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 Bold"/>
                <a:sym typeface="Quicksand Bold"/>
              </a:rPr>
              <a:t>模組</a:t>
            </a:r>
            <a:r>
              <a:rPr lang="zh-TW" altLang="en-US" sz="4400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endParaRPr lang="en-US" sz="4400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 Bold"/>
              <a:sym typeface="Quicksand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9"/>
          <p:cNvSpPr txBox="1"/>
          <p:nvPr/>
        </p:nvSpPr>
        <p:spPr>
          <a:xfrm>
            <a:off x="10820401" y="3628839"/>
            <a:ext cx="534822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altLang="zh-TW" sz="3600" dirty="0" smtClean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Quicksand"/>
              </a:rPr>
              <a:t>MATLAB</a:t>
            </a:r>
            <a:endParaRPr lang="en-US" sz="3600" dirty="0">
              <a:solidFill>
                <a:srgbClr val="0F466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Quicksand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7935715" y="3591843"/>
            <a:ext cx="5348229" cy="510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 Bold"/>
                <a:sym typeface="Quicksand Bold"/>
              </a:rPr>
              <a:t>使用</a:t>
            </a:r>
            <a:r>
              <a:rPr lang="zh-TW" altLang="en-US" sz="4400" b="1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 Bold"/>
                <a:sym typeface="Quicksand Bold"/>
              </a:rPr>
              <a:t>平台</a:t>
            </a:r>
            <a:r>
              <a:rPr lang="zh-TW" altLang="en-US" sz="4400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endParaRPr lang="en-US" sz="4400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Quicksand Bold"/>
              <a:sym typeface="Quicksand Bold"/>
            </a:endParaRPr>
          </a:p>
        </p:txBody>
      </p:sp>
      <p:pic>
        <p:nvPicPr>
          <p:cNvPr id="23" name="音訊 2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37"/>
    </mc:Choice>
    <mc:Fallback>
      <p:transition spd="slow" advTm="27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9" grpId="0"/>
      <p:bldP spid="10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748966"/>
            <a:ext cx="18288000" cy="2745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zh-TW" altLang="en-US" sz="8000" b="1" dirty="0">
                <a:solidFill>
                  <a:srgbClr val="0F466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ormorant Garamond Bold Italics"/>
              </a:rPr>
              <a:t>三、研究內容與成果</a:t>
            </a:r>
            <a:endParaRPr lang="en-US" sz="8000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芫荽" pitchFamily="2" charset="-120"/>
              <a:sym typeface="Cormorant Garamond Bold Italics"/>
            </a:endParaRPr>
          </a:p>
        </p:txBody>
      </p:sp>
      <p:sp>
        <p:nvSpPr>
          <p:cNvPr id="3" name="AutoShape 3"/>
          <p:cNvSpPr/>
          <p:nvPr/>
        </p:nvSpPr>
        <p:spPr>
          <a:xfrm rot="5400000">
            <a:off x="12980676" y="-1547941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16200000">
            <a:off x="-2685886" y="1162146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16200000">
            <a:off x="-112828" y="5645118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5553735" y="3892519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5"/>
          <p:cNvSpPr/>
          <p:nvPr/>
        </p:nvSpPr>
        <p:spPr>
          <a:xfrm rot="16200000">
            <a:off x="-112827" y="-70877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9"/>
          <p:cNvSpPr/>
          <p:nvPr/>
        </p:nvSpPr>
        <p:spPr>
          <a:xfrm rot="5400000">
            <a:off x="15553735" y="1067446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2" name="音訊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2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1"/>
    </mc:Choice>
    <mc:Fallback>
      <p:transition spd="slow" advTm="3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105401" y="0"/>
            <a:ext cx="13182600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76400" y="4035503"/>
            <a:ext cx="20574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zh-TW" altLang="en-US" sz="6399" b="1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研究內容</a:t>
            </a:r>
            <a:endParaRPr lang="en-US" sz="6399" b="1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324601" y="1327815"/>
            <a:ext cx="107442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zh-TW" sz="40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</a:t>
            </a:r>
            <a:r>
              <a:rPr lang="zh-TW" altLang="zh-TW" sz="40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一：基頻等效訊號分析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zh-TW" sz="40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實驗二：IFFT 與取樣關係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zh-TW" sz="40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實驗三：AWGN 雜訊影響分析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zh-TW" sz="40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實驗四：頻域雜訊與 BER 分析</a:t>
            </a: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zh-TW" sz="40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實驗五：頻域均衡與通道</a:t>
            </a:r>
            <a:r>
              <a:rPr lang="zh-TW" altLang="zh-TW" sz="40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補償</a:t>
            </a:r>
            <a:endParaRPr lang="en-US" altLang="zh-TW" sz="40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en-US" sz="40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研究挑戰與策略</a:t>
            </a:r>
            <a:endParaRPr lang="en-US" altLang="zh-TW" sz="40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AutoShape 15"/>
          <p:cNvSpPr/>
          <p:nvPr/>
        </p:nvSpPr>
        <p:spPr>
          <a:xfrm>
            <a:off x="5105401" y="952500"/>
            <a:ext cx="0" cy="82296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音訊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81"/>
    </mc:Choice>
    <mc:Fallback>
      <p:transition spd="slow" advTm="17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98" y="1943100"/>
            <a:ext cx="8667796" cy="6114243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53600" y="1943100"/>
            <a:ext cx="8025275" cy="6114243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699" y="599709"/>
            <a:ext cx="1112871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zh-TW" altLang="en-US" sz="5400" dirty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實驗</a:t>
            </a:r>
            <a:r>
              <a:rPr lang="zh-TW" altLang="en-US" sz="5400" dirty="0" smtClean="0">
                <a:solidFill>
                  <a:srgbClr val="0F466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rmorant Garamond Bold Italics"/>
                <a:sym typeface="Cormorant Garamond Bold Italics"/>
              </a:rPr>
              <a:t>一、基頻等效信號分析</a:t>
            </a:r>
            <a:endParaRPr lang="en-US" sz="5400" dirty="0">
              <a:solidFill>
                <a:srgbClr val="0F4662"/>
              </a:solidFill>
              <a:latin typeface="標楷體" panose="03000509000000000000" pitchFamily="65" charset="-120"/>
              <a:ea typeface="標楷體" panose="03000509000000000000" pitchFamily="65" charset="-120"/>
              <a:cs typeface="Cormorant Garamond Bold Italics"/>
              <a:sym typeface="Cormorant Garamond Bold Italics"/>
            </a:endParaRPr>
          </a:p>
        </p:txBody>
      </p:sp>
      <p:pic>
        <p:nvPicPr>
          <p:cNvPr id="22" name="圖片 21" descr="https://lh7-rt.googleusercontent.com/docsz/AD_4nXfH_-jZIsyY6L7HEG7zWfxxOq-rOGl5uU2V6s-6NbbLjHnUg0O3xJOHP11i2x6WdRp0l7_TkL--4Er3ki8XsD2V9fFEnIrHUSZLBJ0EmHHLeBq2xLH_8xSahcIRPp5e3uYObCE179LsrkSVrzP5Vbw?key=d_NS1tYO3lX9sPcWsZqAD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20" y="2348282"/>
            <a:ext cx="7448551" cy="485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圖片 2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5" y="2171121"/>
            <a:ext cx="7763959" cy="5210906"/>
          </a:xfrm>
          <a:prstGeom prst="rect">
            <a:avLst/>
          </a:prstGeom>
        </p:spPr>
      </p:pic>
      <p:pic>
        <p:nvPicPr>
          <p:cNvPr id="24" name="圖片 23" descr="https://lh7-rt.googleusercontent.com/docsz/AD_4nXdg81D-ZNKfffUroYXs4Q_W4dqUXSgs7F9Agxe_kvqlmuB_t0fKzGyd05FDQcElMNVw_E9pCtz1Ahr6YogJHwUonFQ5T0hjcL6FgUXwVigFYoyTFXmjCtlwcEtLgXQ4Xfeu8j0XIdCmc-3Ts94jPQ?key=d_NS1tYO3lX9sPcWsZqAD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843" y="2832186"/>
            <a:ext cx="7266788" cy="43254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文字方塊 26"/>
          <p:cNvSpPr txBox="1"/>
          <p:nvPr/>
        </p:nvSpPr>
        <p:spPr>
          <a:xfrm>
            <a:off x="1143000" y="8369763"/>
            <a:ext cx="15749016" cy="130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實驗內容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：分析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m(t)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m′(t)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r(t)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IQ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重建訊號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一致性</a:t>
            </a:r>
            <a:endParaRPr lang="en-US" altLang="zh-TW" sz="2800" dirty="0" smtClean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結論</a:t>
            </a:r>
            <a:r>
              <a:rPr lang="zh-TW" altLang="en-US" sz="2800" dirty="0" smtClean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Quicksand"/>
                <a:sym typeface="Quicksand"/>
              </a:rPr>
              <a:t>：</a:t>
            </a:r>
            <a:r>
              <a:rPr lang="zh-TW" altLang="en-US" sz="2800" dirty="0">
                <a:solidFill>
                  <a:schemeClr val="tx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基頻等效訊號可完整重建帶通信號的相位與振幅資訊</a:t>
            </a:r>
            <a:endParaRPr lang="en-US" altLang="zh-TW" sz="2800" dirty="0" smtClean="0">
              <a:solidFill>
                <a:schemeClr val="tx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8" name="圖片 27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775" y="2419085"/>
            <a:ext cx="7588924" cy="4714978"/>
          </a:xfrm>
          <a:prstGeom prst="rect">
            <a:avLst/>
          </a:prstGeom>
        </p:spPr>
      </p:pic>
      <p:pic>
        <p:nvPicPr>
          <p:cNvPr id="29" name="圖片 28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6" y="2171121"/>
            <a:ext cx="7763958" cy="521090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891678" y="7204867"/>
            <a:ext cx="29418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m(t)</a:t>
            </a:r>
            <a:r>
              <a:rPr lang="zh-TW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的複數頻譜</a:t>
            </a:r>
            <a:endParaRPr lang="zh-TW" altLang="en-US" sz="3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295321" y="7207329"/>
            <a:ext cx="3031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m′(t)</a:t>
            </a:r>
            <a:r>
              <a:rPr lang="zh-TW" altLang="zh-TW" sz="32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zh-TW" sz="32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複數頻譜</a:t>
            </a:r>
            <a:endParaRPr lang="zh-TW" altLang="en-US" sz="32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1" name="音訊 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907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02"/>
    </mc:Choice>
    <mc:Fallback>
      <p:transition spd="slow" advTm="36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27" grpId="0"/>
      <p:bldP spid="30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7|0.5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809</Words>
  <Application>Microsoft Office PowerPoint</Application>
  <PresentationFormat>自訂</PresentationFormat>
  <Paragraphs>120</Paragraphs>
  <Slides>18</Slides>
  <Notes>1</Notes>
  <HiddenSlides>0</HiddenSlides>
  <MMClips>17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9" baseType="lpstr">
      <vt:lpstr>Calibri</vt:lpstr>
      <vt:lpstr>Wingdings</vt:lpstr>
      <vt:lpstr>Cormorant Garamond Bold Italics</vt:lpstr>
      <vt:lpstr>新細明體</vt:lpstr>
      <vt:lpstr>Quicksand Bold</vt:lpstr>
      <vt:lpstr>Times New Roman</vt:lpstr>
      <vt:lpstr>Arial</vt:lpstr>
      <vt:lpstr>Quicksand</vt:lpstr>
      <vt:lpstr>標楷體</vt:lpstr>
      <vt:lpstr>芫荽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Prepared by group 1</dc:title>
  <dc:creator>Antony Lien</dc:creator>
  <cp:lastModifiedBy> </cp:lastModifiedBy>
  <cp:revision>26</cp:revision>
  <dcterms:created xsi:type="dcterms:W3CDTF">2006-08-16T00:00:00Z</dcterms:created>
  <dcterms:modified xsi:type="dcterms:W3CDTF">2025-05-10T13:49:02Z</dcterms:modified>
  <dc:identifier>DAGnBx-mmZk</dc:identifier>
</cp:coreProperties>
</file>